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B8CBBC-E9C3-4489-B2A3-8992DD34B481}" v="3" dt="2024-04-04T12:10:54.595"/>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8" d="100"/>
          <a:sy n="78" d="100"/>
        </p:scale>
        <p:origin x="850" y="67"/>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nnis dsouza" userId="aa2d88fa06d3ea81" providerId="LiveId" clId="{2BB8CBBC-E9C3-4489-B2A3-8992DD34B481}"/>
    <pc:docChg chg="custSel modSld">
      <pc:chgData name="dennis dsouza" userId="aa2d88fa06d3ea81" providerId="LiveId" clId="{2BB8CBBC-E9C3-4489-B2A3-8992DD34B481}" dt="2024-04-04T12:11:10.310" v="246" actId="21"/>
      <pc:docMkLst>
        <pc:docMk/>
      </pc:docMkLst>
      <pc:sldChg chg="addSp delSp modSp mod">
        <pc:chgData name="dennis dsouza" userId="aa2d88fa06d3ea81" providerId="LiveId" clId="{2BB8CBBC-E9C3-4489-B2A3-8992DD34B481}" dt="2024-04-04T12:11:10.310" v="246" actId="21"/>
        <pc:sldMkLst>
          <pc:docMk/>
          <pc:sldMk cId="0" sldId="256"/>
        </pc:sldMkLst>
        <pc:picChg chg="add del mod">
          <ac:chgData name="dennis dsouza" userId="aa2d88fa06d3ea81" providerId="LiveId" clId="{2BB8CBBC-E9C3-4489-B2A3-8992DD34B481}" dt="2024-04-04T12:11:10.310" v="246" actId="21"/>
          <ac:picMkLst>
            <pc:docMk/>
            <pc:sldMk cId="0" sldId="256"/>
            <ac:picMk id="13" creationId="{951933D7-AE1F-F86D-324D-D65C951FFD71}"/>
          </ac:picMkLst>
        </pc:picChg>
      </pc:sldChg>
      <pc:sldChg chg="addSp delSp modSp mod">
        <pc:chgData name="dennis dsouza" userId="aa2d88fa06d3ea81" providerId="LiveId" clId="{2BB8CBBC-E9C3-4489-B2A3-8992DD34B481}" dt="2024-04-04T11:58:18.566" v="244"/>
        <pc:sldMkLst>
          <pc:docMk/>
          <pc:sldMk cId="0" sldId="258"/>
        </pc:sldMkLst>
        <pc:spChg chg="mod">
          <ac:chgData name="dennis dsouza" userId="aa2d88fa06d3ea81" providerId="LiveId" clId="{2BB8CBBC-E9C3-4489-B2A3-8992DD34B481}" dt="2024-04-04T11:58:01.479" v="240" actId="14100"/>
          <ac:spMkLst>
            <pc:docMk/>
            <pc:sldMk cId="0" sldId="258"/>
            <ac:spMk id="2" creationId="{00000000-0000-0000-0000-000000000000}"/>
          </ac:spMkLst>
        </pc:spChg>
        <pc:spChg chg="mod">
          <ac:chgData name="dennis dsouza" userId="aa2d88fa06d3ea81" providerId="LiveId" clId="{2BB8CBBC-E9C3-4489-B2A3-8992DD34B481}" dt="2024-04-04T11:57:04.564" v="232" actId="1076"/>
          <ac:spMkLst>
            <pc:docMk/>
            <pc:sldMk cId="0" sldId="258"/>
            <ac:spMk id="15" creationId="{00000000-0000-0000-0000-000000000000}"/>
          </ac:spMkLst>
        </pc:spChg>
        <pc:spChg chg="mod">
          <ac:chgData name="dennis dsouza" userId="aa2d88fa06d3ea81" providerId="LiveId" clId="{2BB8CBBC-E9C3-4489-B2A3-8992DD34B481}" dt="2024-04-04T11:55:37.575" v="183" actId="14100"/>
          <ac:spMkLst>
            <pc:docMk/>
            <pc:sldMk cId="0" sldId="258"/>
            <ac:spMk id="21" creationId="{00000000-0000-0000-0000-000000000000}"/>
          </ac:spMkLst>
        </pc:spChg>
        <pc:spChg chg="add del mod">
          <ac:chgData name="dennis dsouza" userId="aa2d88fa06d3ea81" providerId="LiveId" clId="{2BB8CBBC-E9C3-4489-B2A3-8992DD34B481}" dt="2024-04-04T11:58:18.566" v="244"/>
          <ac:spMkLst>
            <pc:docMk/>
            <pc:sldMk cId="0" sldId="258"/>
            <ac:spMk id="24" creationId="{66E5C4E4-8AAA-90FD-4AD5-860353946F12}"/>
          </ac:spMkLst>
        </pc:spChg>
        <pc:grpChg chg="mod">
          <ac:chgData name="dennis dsouza" userId="aa2d88fa06d3ea81" providerId="LiveId" clId="{2BB8CBBC-E9C3-4489-B2A3-8992DD34B481}" dt="2024-04-04T11:53:58.819" v="136" actId="1076"/>
          <ac:grpSpMkLst>
            <pc:docMk/>
            <pc:sldMk cId="0" sldId="258"/>
            <ac:grpSpMk id="3" creationId="{00000000-0000-0000-0000-000000000000}"/>
          </ac:grpSpMkLst>
        </pc:grpChg>
      </pc:sldChg>
      <pc:sldChg chg="addSp delSp modSp mod">
        <pc:chgData name="dennis dsouza" userId="aa2d88fa06d3ea81" providerId="LiveId" clId="{2BB8CBBC-E9C3-4489-B2A3-8992DD34B481}" dt="2024-04-04T11:49:50.454" v="27" actId="14100"/>
        <pc:sldMkLst>
          <pc:docMk/>
          <pc:sldMk cId="0" sldId="265"/>
        </pc:sldMkLst>
        <pc:spChg chg="del mod">
          <ac:chgData name="dennis dsouza" userId="aa2d88fa06d3ea81" providerId="LiveId" clId="{2BB8CBBC-E9C3-4489-B2A3-8992DD34B481}" dt="2024-04-04T11:48:53.772" v="7" actId="478"/>
          <ac:spMkLst>
            <pc:docMk/>
            <pc:sldMk cId="0" sldId="265"/>
            <ac:spMk id="7" creationId="{00000000-0000-0000-0000-000000000000}"/>
          </ac:spMkLst>
        </pc:spChg>
        <pc:spChg chg="add mod">
          <ac:chgData name="dennis dsouza" userId="aa2d88fa06d3ea81" providerId="LiveId" clId="{2BB8CBBC-E9C3-4489-B2A3-8992DD34B481}" dt="2024-04-04T11:49:10.072" v="18" actId="14100"/>
          <ac:spMkLst>
            <pc:docMk/>
            <pc:sldMk cId="0" sldId="265"/>
            <ac:spMk id="13" creationId="{ADFD1AEE-365A-4E46-FDA2-7E6D84591D6C}"/>
          </ac:spMkLst>
        </pc:spChg>
        <pc:picChg chg="add mod">
          <ac:chgData name="dennis dsouza" userId="aa2d88fa06d3ea81" providerId="LiveId" clId="{2BB8CBBC-E9C3-4489-B2A3-8992DD34B481}" dt="2024-04-04T11:49:16.409" v="19" actId="1076"/>
          <ac:picMkLst>
            <pc:docMk/>
            <pc:sldMk cId="0" sldId="265"/>
            <ac:picMk id="11" creationId="{E5D30DB7-B1D2-D49B-3C8E-1CF85F23D3E1}"/>
          </ac:picMkLst>
        </pc:picChg>
        <pc:picChg chg="add mod">
          <ac:chgData name="dennis dsouza" userId="aa2d88fa06d3ea81" providerId="LiveId" clId="{2BB8CBBC-E9C3-4489-B2A3-8992DD34B481}" dt="2024-04-04T11:49:50.454" v="27" actId="14100"/>
          <ac:picMkLst>
            <pc:docMk/>
            <pc:sldMk cId="0" sldId="265"/>
            <ac:picMk id="15" creationId="{DB8E7851-B722-D3DC-5D05-965609AEB1B6}"/>
          </ac:picMkLst>
        </pc:picChg>
      </pc:sldChg>
    </pc:docChg>
  </pc:docChgLst>
</pc:chgInfo>
</file>

<file path=ppt/media/image1.png>
</file>

<file path=ppt/media/image10.png>
</file>

<file path=ppt/media/image11.png>
</file>

<file path=ppt/media/image12.png>
</file>

<file path=ppt/media/image2.png>
</file>

<file path=ppt/media/image3.png>
</file>

<file path=ppt/media/image4.jp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4/4/2024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prstGeom prst="rect">
            <a:avLst/>
          </a:prstGeom>
        </p:spPr>
        <p:txBody>
          <a:bodyPr vert="horz" wrap="square" lIns="0" tIns="16510" rIns="0" bIns="0" rtlCol="0">
            <a:spAutoFit/>
          </a:bodyPr>
          <a:lstStyle/>
          <a:p>
            <a:pPr marL="3213735">
              <a:lnSpc>
                <a:spcPct val="100000"/>
              </a:lnSpc>
              <a:spcBef>
                <a:spcPts val="130"/>
              </a:spcBef>
            </a:pPr>
            <a:r>
              <a:rPr lang="en-IN" spc="15" dirty="0"/>
              <a:t>Dennis dsouza</a:t>
            </a:r>
            <a:endParaRPr spc="15" dirty="0"/>
          </a:p>
        </p:txBody>
      </p:sp>
      <p:sp>
        <p:nvSpPr>
          <p:cNvPr id="8" name="object 8"/>
          <p:cNvSpPr txBox="1"/>
          <p:nvPr/>
        </p:nvSpPr>
        <p:spPr>
          <a:xfrm>
            <a:off x="6484620" y="2821622"/>
            <a:ext cx="1859280" cy="391795"/>
          </a:xfrm>
          <a:prstGeom prst="rect">
            <a:avLst/>
          </a:prstGeom>
        </p:spPr>
        <p:txBody>
          <a:bodyPr vert="horz" wrap="square" lIns="0" tIns="12700" rIns="0" bIns="0" rtlCol="0">
            <a:spAutoFit/>
          </a:bodyPr>
          <a:lstStyle/>
          <a:p>
            <a:pPr marL="12700">
              <a:lnSpc>
                <a:spcPct val="100000"/>
              </a:lnSpc>
              <a:spcBef>
                <a:spcPts val="100"/>
              </a:spcBef>
            </a:pPr>
            <a:r>
              <a:rPr sz="2400" b="1" spc="10" dirty="0">
                <a:solidFill>
                  <a:srgbClr val="2D936B"/>
                </a:solidFill>
                <a:latin typeface="Trebuchet MS"/>
                <a:cs typeface="Trebuchet MS"/>
              </a:rPr>
              <a:t>Final</a:t>
            </a:r>
            <a:r>
              <a:rPr sz="2400" b="1" spc="-165" dirty="0">
                <a:solidFill>
                  <a:srgbClr val="2D936B"/>
                </a:solidFill>
                <a:latin typeface="Trebuchet MS"/>
                <a:cs typeface="Trebuchet MS"/>
              </a:rPr>
              <a:t> </a:t>
            </a:r>
            <a:r>
              <a:rPr sz="2400" b="1" spc="-5" dirty="0">
                <a:solidFill>
                  <a:srgbClr val="2D936B"/>
                </a:solidFill>
                <a:latin typeface="Trebuchet MS"/>
                <a:cs typeface="Trebuchet MS"/>
              </a:rPr>
              <a:t>Project</a:t>
            </a:r>
            <a:endParaRPr sz="2400">
              <a:latin typeface="Trebuchet MS"/>
              <a:cs typeface="Trebuchet MS"/>
            </a:endParaRP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0" name="object 10"/>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8" name="object 8"/>
          <p:cNvSpPr txBox="1"/>
          <p:nvPr/>
        </p:nvSpPr>
        <p:spPr>
          <a:xfrm>
            <a:off x="683259" y="6111875"/>
            <a:ext cx="1230630" cy="335280"/>
          </a:xfrm>
          <a:prstGeom prst="rect">
            <a:avLst/>
          </a:prstGeom>
        </p:spPr>
        <p:txBody>
          <a:bodyPr vert="horz" wrap="square" lIns="0" tIns="16510" rIns="0" bIns="0" rtlCol="0">
            <a:spAutoFit/>
          </a:bodyPr>
          <a:lstStyle/>
          <a:p>
            <a:pPr marL="12700">
              <a:lnSpc>
                <a:spcPct val="100000"/>
              </a:lnSpc>
              <a:spcBef>
                <a:spcPts val="130"/>
              </a:spcBef>
            </a:pPr>
            <a:r>
              <a:rPr sz="2000" u="heavy" spc="20" dirty="0">
                <a:solidFill>
                  <a:srgbClr val="006FC0"/>
                </a:solidFill>
                <a:uFill>
                  <a:solidFill>
                    <a:srgbClr val="006FC0"/>
                  </a:solidFill>
                </a:uFill>
                <a:latin typeface="Trebuchet MS"/>
                <a:cs typeface="Trebuchet MS"/>
              </a:rPr>
              <a:t>Demo</a:t>
            </a:r>
            <a:r>
              <a:rPr sz="2000" u="heavy" spc="-130" dirty="0">
                <a:solidFill>
                  <a:srgbClr val="006FC0"/>
                </a:solidFill>
                <a:uFill>
                  <a:solidFill>
                    <a:srgbClr val="006FC0"/>
                  </a:solidFill>
                </a:uFill>
                <a:latin typeface="Trebuchet MS"/>
                <a:cs typeface="Trebuchet MS"/>
              </a:rPr>
              <a:t> </a:t>
            </a:r>
            <a:r>
              <a:rPr sz="2000" u="heavy" spc="25" dirty="0">
                <a:solidFill>
                  <a:srgbClr val="006FC0"/>
                </a:solidFill>
                <a:uFill>
                  <a:solidFill>
                    <a:srgbClr val="006FC0"/>
                  </a:solidFill>
                </a:uFill>
                <a:latin typeface="Trebuchet MS"/>
                <a:cs typeface="Trebuchet MS"/>
              </a:rPr>
              <a:t>Link</a:t>
            </a:r>
            <a:endParaRPr sz="2000">
              <a:latin typeface="Trebuchet MS"/>
              <a:cs typeface="Trebuchet MS"/>
            </a:endParaRPr>
          </a:p>
        </p:txBody>
      </p:sp>
      <p:pic>
        <p:nvPicPr>
          <p:cNvPr id="11" name="Picture 10">
            <a:extLst>
              <a:ext uri="{FF2B5EF4-FFF2-40B4-BE49-F238E27FC236}">
                <a16:creationId xmlns:a16="http://schemas.microsoft.com/office/drawing/2014/main" id="{E5D30DB7-B1D2-D49B-3C8E-1CF85F23D3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7400" y="488315"/>
            <a:ext cx="3860800" cy="5791200"/>
          </a:xfrm>
          <a:prstGeom prst="rect">
            <a:avLst/>
          </a:prstGeom>
        </p:spPr>
      </p:pic>
      <p:sp>
        <p:nvSpPr>
          <p:cNvPr id="13" name="Title 12">
            <a:extLst>
              <a:ext uri="{FF2B5EF4-FFF2-40B4-BE49-F238E27FC236}">
                <a16:creationId xmlns:a16="http://schemas.microsoft.com/office/drawing/2014/main" id="{ADFD1AEE-365A-4E46-FDA2-7E6D84591D6C}"/>
              </a:ext>
            </a:extLst>
          </p:cNvPr>
          <p:cNvSpPr>
            <a:spLocks noGrp="1"/>
          </p:cNvSpPr>
          <p:nvPr>
            <p:ph type="title"/>
          </p:nvPr>
        </p:nvSpPr>
        <p:spPr>
          <a:xfrm>
            <a:off x="76200" y="0"/>
            <a:ext cx="2743201" cy="762000"/>
          </a:xfrm>
        </p:spPr>
        <p:txBody>
          <a:bodyPr/>
          <a:lstStyle/>
          <a:p>
            <a:r>
              <a:rPr lang="en-IN" dirty="0"/>
              <a:t>Result</a:t>
            </a:r>
            <a:br>
              <a:rPr lang="en-IN" dirty="0"/>
            </a:br>
            <a:endParaRPr lang="en-IN" dirty="0"/>
          </a:p>
        </p:txBody>
      </p:sp>
      <p:pic>
        <p:nvPicPr>
          <p:cNvPr id="15" name="Picture 14">
            <a:extLst>
              <a:ext uri="{FF2B5EF4-FFF2-40B4-BE49-F238E27FC236}">
                <a16:creationId xmlns:a16="http://schemas.microsoft.com/office/drawing/2014/main" id="{DB8E7851-B722-D3DC-5D05-965609AEB1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7000" y="488314"/>
            <a:ext cx="3429000" cy="562356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914401" y="2266950"/>
            <a:ext cx="8462770" cy="1324722"/>
          </a:xfrm>
          <a:prstGeom prst="rect">
            <a:avLst/>
          </a:prstGeom>
        </p:spPr>
        <p:txBody>
          <a:bodyPr vert="horz" wrap="square" lIns="0" tIns="16510" rIns="0" bIns="0" rtlCol="0">
            <a:spAutoFit/>
          </a:bodyPr>
          <a:lstStyle/>
          <a:p>
            <a:pPr marL="12700">
              <a:lnSpc>
                <a:spcPct val="100000"/>
              </a:lnSpc>
              <a:spcBef>
                <a:spcPts val="130"/>
              </a:spcBef>
            </a:pPr>
            <a:r>
              <a:rPr lang="en-IN" sz="4250" spc="5" dirty="0"/>
              <a:t>Project tittle:</a:t>
            </a:r>
            <a:br>
              <a:rPr lang="en-IN" sz="4250" spc="5" dirty="0"/>
            </a:br>
            <a:r>
              <a:rPr lang="en-IN" sz="4250" spc="5" dirty="0"/>
              <a:t> I-Enhanced Comic Book Creator</a:t>
            </a:r>
            <a:endParaRPr sz="4250" dirty="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1" name="object 21"/>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2376489" y="1295400"/>
            <a:ext cx="7439085" cy="47244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pPr algn="l"/>
            <a:r>
              <a:rPr lang="en-US" b="1" i="0" dirty="0">
                <a:solidFill>
                  <a:srgbClr val="0D0D0D"/>
                </a:solidFill>
                <a:effectLst/>
                <a:latin typeface="Söhne"/>
              </a:rPr>
              <a:t>Phase 1: Research and Planning</a:t>
            </a:r>
            <a:endParaRPr lang="en-US" b="0" i="0" dirty="0">
              <a:solidFill>
                <a:srgbClr val="0D0D0D"/>
              </a:solidFill>
              <a:effectLst/>
              <a:latin typeface="Söhne"/>
            </a:endParaRPr>
          </a:p>
          <a:p>
            <a:pPr algn="l"/>
            <a:r>
              <a:rPr lang="en-US" b="1" i="0" dirty="0">
                <a:solidFill>
                  <a:srgbClr val="0D0D0D"/>
                </a:solidFill>
                <a:effectLst/>
                <a:latin typeface="Söhne"/>
              </a:rPr>
              <a:t>Phase 2: Design</a:t>
            </a:r>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Algorithm Design</a:t>
            </a:r>
            <a:r>
              <a:rPr lang="en-US" b="0" i="0" dirty="0">
                <a:solidFill>
                  <a:srgbClr val="0D0D0D"/>
                </a:solidFill>
                <a:effectLst/>
                <a:latin typeface="Söhne"/>
              </a:rPr>
              <a:t>:.</a:t>
            </a:r>
          </a:p>
          <a:p>
            <a:pPr algn="l"/>
            <a:r>
              <a:rPr lang="en-US" b="1" i="0" dirty="0">
                <a:solidFill>
                  <a:srgbClr val="0D0D0D"/>
                </a:solidFill>
                <a:effectLst/>
                <a:latin typeface="Söhne"/>
              </a:rPr>
              <a:t>Phase 3: Development</a:t>
            </a:r>
            <a:endParaRPr lang="en-US" b="0" i="0" dirty="0">
              <a:solidFill>
                <a:srgbClr val="0D0D0D"/>
              </a:solidFill>
              <a:effectLst/>
              <a:latin typeface="Söhne"/>
            </a:endParaRPr>
          </a:p>
          <a:p>
            <a:pPr algn="l"/>
            <a:r>
              <a:rPr lang="en-US" b="1" i="0" dirty="0">
                <a:solidFill>
                  <a:srgbClr val="0D0D0D"/>
                </a:solidFill>
                <a:effectLst/>
                <a:latin typeface="Söhne"/>
              </a:rPr>
              <a:t>Phase 4: Testing</a:t>
            </a:r>
          </a:p>
          <a:p>
            <a:pPr algn="l">
              <a:buFont typeface="+mj-lt"/>
              <a:buAutoNum type="arabicPeriod"/>
            </a:pPr>
            <a:r>
              <a:rPr lang="en-US" b="1" i="0" dirty="0">
                <a:solidFill>
                  <a:srgbClr val="0D0D0D"/>
                </a:solidFill>
                <a:effectLst/>
                <a:latin typeface="Söhne"/>
              </a:rPr>
              <a:t>Unit Testing</a:t>
            </a:r>
            <a:r>
              <a:rPr lang="en-US" b="0" i="0" dirty="0">
                <a:solidFill>
                  <a:srgbClr val="0D0D0D"/>
                </a:solidFill>
                <a:effectLst/>
                <a:latin typeface="Söhne"/>
              </a:rPr>
              <a:t>:</a:t>
            </a:r>
          </a:p>
          <a:p>
            <a:pPr algn="l">
              <a:buFont typeface="+mj-lt"/>
              <a:buAutoNum type="arabicPeriod"/>
            </a:pPr>
            <a:r>
              <a:rPr lang="en-US" b="1" i="0" dirty="0">
                <a:solidFill>
                  <a:srgbClr val="0D0D0D"/>
                </a:solidFill>
                <a:effectLst/>
                <a:latin typeface="Söhne"/>
              </a:rPr>
              <a:t>Integration Testing</a:t>
            </a:r>
            <a:r>
              <a:rPr lang="en-US" b="0" i="0" dirty="0">
                <a:solidFill>
                  <a:srgbClr val="0D0D0D"/>
                </a:solidFill>
                <a:effectLst/>
                <a:latin typeface="Söhne"/>
              </a:rPr>
              <a:t>:</a:t>
            </a:r>
          </a:p>
          <a:p>
            <a:pPr algn="l">
              <a:buFont typeface="+mj-lt"/>
              <a:buAutoNum type="arabicPeriod"/>
            </a:pPr>
            <a:r>
              <a:rPr lang="en-US" b="1" i="0" dirty="0">
                <a:solidFill>
                  <a:srgbClr val="0D0D0D"/>
                </a:solidFill>
                <a:effectLst/>
                <a:latin typeface="Söhne"/>
              </a:rPr>
              <a:t>User Testing</a:t>
            </a:r>
            <a:r>
              <a:rPr lang="en-US" b="0" i="0" dirty="0">
                <a:solidFill>
                  <a:srgbClr val="0D0D0D"/>
                </a:solidFill>
                <a:effectLst/>
                <a:latin typeface="Söhne"/>
              </a:rPr>
              <a:t>:</a:t>
            </a:r>
          </a:p>
          <a:p>
            <a:pPr algn="l"/>
            <a:r>
              <a:rPr lang="en-US" b="1" i="0" dirty="0">
                <a:solidFill>
                  <a:srgbClr val="0D0D0D"/>
                </a:solidFill>
                <a:effectLst/>
                <a:latin typeface="Söhne"/>
              </a:rPr>
              <a:t>Phase 5: Deployment</a:t>
            </a:r>
          </a:p>
        </p:txBody>
      </p:sp>
      <p:grpSp>
        <p:nvGrpSpPr>
          <p:cNvPr id="3" name="object 3"/>
          <p:cNvGrpSpPr/>
          <p:nvPr/>
        </p:nvGrpSpPr>
        <p:grpSpPr>
          <a:xfrm>
            <a:off x="8105775" y="-33659"/>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6461736" y="2590800"/>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3352800" y="0"/>
            <a:ext cx="2667000" cy="752129"/>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676275" y="575055"/>
            <a:ext cx="6486525" cy="4833374"/>
          </a:xfrm>
          <a:prstGeom prst="rect">
            <a:avLst/>
          </a:prstGeom>
        </p:spPr>
        <p:txBody>
          <a:bodyPr vert="horz" wrap="square" lIns="0" tIns="16510" rIns="0" bIns="0" rtlCol="0">
            <a:spAutoFit/>
          </a:bodyPr>
          <a:lstStyle/>
          <a:p>
            <a:pPr algn="l">
              <a:buFont typeface="+mj-lt"/>
              <a:buAutoNum type="arabicPeriod"/>
            </a:pPr>
            <a:r>
              <a:rPr sz="4250" spc="-20" dirty="0"/>
              <a:t>P</a:t>
            </a:r>
            <a:r>
              <a:rPr sz="4250" spc="15" dirty="0"/>
              <a:t>ROB</a:t>
            </a:r>
            <a:r>
              <a:rPr sz="4250" spc="55" dirty="0"/>
              <a:t>L</a:t>
            </a:r>
            <a:r>
              <a:rPr sz="4250" spc="-20" dirty="0"/>
              <a:t>E</a:t>
            </a:r>
            <a:r>
              <a:rPr sz="4250" spc="20" dirty="0"/>
              <a:t>M</a:t>
            </a:r>
            <a:r>
              <a:rPr lang="en-IN" sz="4250" spc="2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br>
              <a:rPr lang="en-IN" sz="4250" spc="10" dirty="0"/>
            </a:br>
            <a:br>
              <a:rPr lang="en-IN" sz="4250" spc="10" dirty="0"/>
            </a:br>
            <a:r>
              <a:rPr lang="en-US" sz="1600" b="0" i="0" dirty="0">
                <a:solidFill>
                  <a:srgbClr val="0D0D0D"/>
                </a:solidFill>
                <a:effectLst/>
                <a:latin typeface="Söhne"/>
              </a:rPr>
              <a:t>Ethical implications: How does the use of I-Enhanced Comic Book Creator technology affect the boundaries between creativity and artificial enhancement? Are there concerns about authenticity and integrity in storytelling?</a:t>
            </a:r>
            <a:br>
              <a:rPr lang="en-US" sz="1600" b="0" i="0" dirty="0">
                <a:solidFill>
                  <a:srgbClr val="0D0D0D"/>
                </a:solidFill>
                <a:effectLst/>
                <a:latin typeface="Söhne"/>
              </a:rPr>
            </a:br>
            <a:r>
              <a:rPr lang="en-US" sz="1600" b="0" i="0" dirty="0">
                <a:solidFill>
                  <a:srgbClr val="0D0D0D"/>
                </a:solidFill>
                <a:effectLst/>
                <a:latin typeface="Söhne"/>
              </a:rPr>
              <a:t>Social impact: What are the consequences of widespread access to technology that allows individuals to create highly realistic and immersive comic book experiences? How does this impact traditional forms of storytelling and the broader cultural landscape?</a:t>
            </a:r>
            <a:br>
              <a:rPr lang="en-US" sz="1600" b="0" i="0" dirty="0">
                <a:solidFill>
                  <a:srgbClr val="0D0D0D"/>
                </a:solidFill>
                <a:effectLst/>
                <a:latin typeface="Söhne"/>
              </a:rPr>
            </a:br>
            <a:r>
              <a:rPr lang="en-US" sz="1600" b="0" i="0" dirty="0">
                <a:solidFill>
                  <a:srgbClr val="0D0D0D"/>
                </a:solidFill>
                <a:effectLst/>
                <a:latin typeface="Söhne"/>
              </a:rPr>
              <a:t>Personal struggles: How do the characters grapple with the temptation to rely on technology to enhance their creative abilities versus the desire to cultivate their skills through traditional means? What internal conflicts arise as they confront the limitations and risks of using the I-Enhanced Comic Book Creator?</a:t>
            </a:r>
            <a:br>
              <a:rPr lang="en-US" sz="2000" b="0" i="0" dirty="0">
                <a:solidFill>
                  <a:srgbClr val="0D0D0D"/>
                </a:solidFill>
                <a:effectLst/>
                <a:latin typeface="Söhne"/>
              </a:rPr>
            </a:br>
            <a:endParaRPr sz="2000" dirty="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8645935" y="667702"/>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152400" y="190500"/>
            <a:ext cx="6095999" cy="1324722"/>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br>
              <a:rPr lang="en-IN" sz="4250" spc="-20" dirty="0"/>
            </a:br>
            <a:endParaRPr sz="4250" dirty="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Rectangle 1">
            <a:extLst>
              <a:ext uri="{FF2B5EF4-FFF2-40B4-BE49-F238E27FC236}">
                <a16:creationId xmlns:a16="http://schemas.microsoft.com/office/drawing/2014/main" id="{497FA537-F95E-A0EC-BE37-5189651D390E}"/>
              </a:ext>
            </a:extLst>
          </p:cNvPr>
          <p:cNvSpPr>
            <a:spLocks noChangeArrowheads="1"/>
          </p:cNvSpPr>
          <p:nvPr/>
        </p:nvSpPr>
        <p:spPr bwMode="auto">
          <a:xfrm>
            <a:off x="121060" y="991552"/>
            <a:ext cx="8839200" cy="649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198375"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Technology Overview</a:t>
            </a:r>
            <a:r>
              <a:rPr kumimoji="0" lang="en-US" altLang="en-US" sz="1800" b="0" i="0" u="none" strike="noStrike" cap="none" normalizeH="0" baseline="0" dirty="0">
                <a:ln>
                  <a:noFill/>
                </a:ln>
                <a:solidFill>
                  <a:schemeClr val="tx1"/>
                </a:solidFill>
                <a:effectLst/>
                <a:latin typeface="Arial" panose="020B0604020202020204" pitchFamily="34" charset="0"/>
              </a:rPr>
              <a:t>: Viewers are introduced to the I-Enhanced Comic Book Creator, a sophisticated platform that combines artificial intelligence, augmented reality, and other advanced technologies to empower users to create highly immersive and visually stunning comic book experiences.</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tx1"/>
                </a:solidFill>
                <a:effectLst/>
                <a:latin typeface="Arial" panose="020B0604020202020204" pitchFamily="34" charset="0"/>
              </a:rPr>
              <a:t>Creative Possibilities</a:t>
            </a:r>
            <a:r>
              <a:rPr kumimoji="0" lang="en-US" altLang="en-US" sz="1800" b="0" i="0" u="none" strike="noStrike" cap="none" normalizeH="0" baseline="0" dirty="0">
                <a:ln>
                  <a:noFill/>
                </a:ln>
                <a:solidFill>
                  <a:schemeClr val="tx1"/>
                </a:solidFill>
                <a:effectLst/>
                <a:latin typeface="Arial" panose="020B0604020202020204" pitchFamily="34" charset="0"/>
              </a:rPr>
              <a:t>: The show explores the limitless creative possibilities unlocked by the I-Enhanced Comic Book Creator, showcasing how users can effortlessly bring their ideas to life through dynamic artwork, interactive storytelling elements, and innovative narrative techniques.</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Arial" panose="020B0604020202020204" pitchFamily="34" charset="0"/>
              </a:rPr>
              <a:t>Cultural Impact</a:t>
            </a:r>
            <a:r>
              <a:rPr kumimoji="0" lang="en-US" altLang="en-US" sz="1800" b="0" i="0" u="none" strike="noStrike" cap="none" normalizeH="0" baseline="0" dirty="0">
                <a:ln>
                  <a:noFill/>
                </a:ln>
                <a:solidFill>
                  <a:schemeClr val="tx1"/>
                </a:solidFill>
                <a:effectLst/>
                <a:latin typeface="Arial" panose="020B0604020202020204" pitchFamily="34" charset="0"/>
              </a:rPr>
              <a:t>: As the use of the I-Enhanced Comic Book Creator becomes widespread, the show examines its impact on the cultural landscape, from transforming the comic book industry to influencing other forms of media and entertainment.</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chemeClr val="tx1"/>
                </a:solidFill>
                <a:effectLst/>
                <a:latin typeface="Arial" panose="020B0604020202020204" pitchFamily="34" charset="0"/>
              </a:rPr>
              <a:t>Ethical and Social Considerations</a:t>
            </a:r>
            <a:r>
              <a:rPr kumimoji="0" lang="en-US" altLang="en-US" sz="1800" b="0" i="0" u="none" strike="noStrike" cap="none" normalizeH="0" baseline="0" dirty="0">
                <a:ln>
                  <a:noFill/>
                </a:ln>
                <a:solidFill>
                  <a:schemeClr val="tx1"/>
                </a:solidFill>
                <a:effectLst/>
                <a:latin typeface="Arial" panose="020B0604020202020204" pitchFamily="34" charset="0"/>
              </a:rPr>
              <a:t>: Alongside its technological advancements, the show also addresses the ethical and social implications of using the I-Enhanced Comic Book Creator. It raises questions about authenticity, artistic integrity, privacy concerns, and the potential for misuse or abuse of the technology.</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chemeClr val="tx1"/>
                </a:solidFill>
                <a:effectLst/>
                <a:latin typeface="Arial" panose="020B0604020202020204" pitchFamily="34" charset="0"/>
              </a:rPr>
              <a:t>Personal Stories</a:t>
            </a:r>
            <a:r>
              <a:rPr kumimoji="0" lang="en-US" altLang="en-US" sz="1800" b="0" i="0" u="none" strike="noStrike" cap="none" normalizeH="0" baseline="0" dirty="0">
                <a:ln>
                  <a:noFill/>
                </a:ln>
                <a:solidFill>
                  <a:schemeClr val="tx1"/>
                </a:solidFill>
                <a:effectLst/>
                <a:latin typeface="Arial" panose="020B0604020202020204" pitchFamily="34" charset="0"/>
              </a:rPr>
              <a:t>: Through the experiences of diverse characters, the show explores the personal journeys, struggles, and triumphs of individuals who use the I-Enhanced Comic Book Creator, highlighting the ways in which technology intersects with their lives and identities.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rgbClr val="000000"/>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object 3"/>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914400" y="1524000"/>
            <a:ext cx="5014595" cy="2386551"/>
          </a:xfrm>
          <a:prstGeom prst="rect">
            <a:avLst/>
          </a:prstGeom>
        </p:spPr>
        <p:txBody>
          <a:bodyPr vert="horz" wrap="square" lIns="0" tIns="16510" rIns="0" bIns="0" rtlCol="0">
            <a:spAutoFit/>
          </a:bodyPr>
          <a:lstStyle/>
          <a:p>
            <a:pPr algn="l">
              <a:buFont typeface="+mj-lt"/>
              <a:buAutoNum type="arabicPeriod"/>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br>
              <a:rPr lang="en-IN" sz="3200" spc="5" dirty="0"/>
            </a:br>
            <a:br>
              <a:rPr lang="en-US" sz="1100" b="0" i="0" dirty="0">
                <a:solidFill>
                  <a:srgbClr val="0D0D0D"/>
                </a:solidFill>
                <a:effectLst/>
                <a:latin typeface="Söhne"/>
              </a:rPr>
            </a:br>
            <a:r>
              <a:rPr lang="en-US" sz="1800" b="0" dirty="0">
                <a:solidFill>
                  <a:srgbClr val="0D0D0D"/>
                </a:solidFill>
                <a:latin typeface="Söhne"/>
              </a:rPr>
              <a:t>1</a:t>
            </a:r>
            <a:r>
              <a:rPr lang="en-US" sz="1800" i="0" dirty="0">
                <a:solidFill>
                  <a:srgbClr val="0D0D0D"/>
                </a:solidFill>
                <a:effectLst/>
                <a:latin typeface="Söhne"/>
              </a:rPr>
              <a:t>:</a:t>
            </a:r>
            <a:r>
              <a:rPr lang="en-US" sz="1800" b="0" i="0" dirty="0">
                <a:solidFill>
                  <a:srgbClr val="0D0D0D"/>
                </a:solidFill>
                <a:effectLst/>
                <a:latin typeface="Söhne"/>
              </a:rPr>
              <a:t>comic</a:t>
            </a:r>
            <a:r>
              <a:rPr lang="en-US" sz="2000" b="0" i="0" dirty="0">
                <a:solidFill>
                  <a:srgbClr val="0D0D0D"/>
                </a:solidFill>
                <a:effectLst/>
                <a:latin typeface="Söhne"/>
              </a:rPr>
              <a:t> book </a:t>
            </a:r>
            <a:r>
              <a:rPr lang="en-IN" sz="2000" b="0" i="0" dirty="0">
                <a:solidFill>
                  <a:srgbClr val="0D0D0D"/>
                </a:solidFill>
                <a:effectLst/>
                <a:latin typeface="Söhne"/>
              </a:rPr>
              <a:t>artists and writer</a:t>
            </a:r>
            <a:br>
              <a:rPr lang="en-IN" sz="2000" b="0" i="0" dirty="0">
                <a:solidFill>
                  <a:srgbClr val="0D0D0D"/>
                </a:solidFill>
                <a:effectLst/>
                <a:latin typeface="Söhne"/>
              </a:rPr>
            </a:br>
            <a:r>
              <a:rPr lang="en-IN" sz="2000" b="0" i="0" dirty="0">
                <a:solidFill>
                  <a:srgbClr val="0D0D0D"/>
                </a:solidFill>
                <a:effectLst/>
                <a:latin typeface="Söhne"/>
              </a:rPr>
              <a:t>2:graphic designers</a:t>
            </a:r>
            <a:br>
              <a:rPr lang="en-IN" sz="2000" b="0" i="0" dirty="0">
                <a:solidFill>
                  <a:srgbClr val="0D0D0D"/>
                </a:solidFill>
                <a:effectLst/>
                <a:latin typeface="Söhne"/>
              </a:rPr>
            </a:br>
            <a:r>
              <a:rPr lang="en-IN" sz="2000" b="0" i="0" dirty="0">
                <a:solidFill>
                  <a:srgbClr val="0D0D0D"/>
                </a:solidFill>
                <a:effectLst/>
                <a:latin typeface="Söhne"/>
              </a:rPr>
              <a:t>3:comic book enthusiasts</a:t>
            </a:r>
            <a:br>
              <a:rPr lang="en-IN" sz="2000" b="0" i="0" dirty="0">
                <a:solidFill>
                  <a:srgbClr val="0D0D0D"/>
                </a:solidFill>
                <a:effectLst/>
                <a:latin typeface="Söhne"/>
              </a:rPr>
            </a:br>
            <a:r>
              <a:rPr lang="en-IN" sz="2000" b="0" i="0" dirty="0">
                <a:solidFill>
                  <a:srgbClr val="0D0D0D"/>
                </a:solidFill>
                <a:effectLst/>
                <a:latin typeface="Söhne"/>
              </a:rPr>
              <a:t>4:educator and students</a:t>
            </a:r>
            <a:br>
              <a:rPr lang="en-IN" sz="2000" b="0" i="0" dirty="0">
                <a:solidFill>
                  <a:srgbClr val="0D0D0D"/>
                </a:solidFill>
                <a:effectLst/>
                <a:latin typeface="Söhne"/>
              </a:rPr>
            </a:br>
            <a:r>
              <a:rPr lang="en-IN" sz="2000" b="0" i="0" dirty="0">
                <a:solidFill>
                  <a:srgbClr val="0D0D0D"/>
                </a:solidFill>
                <a:effectLst/>
                <a:latin typeface="Söhne"/>
              </a:rPr>
              <a:t>5:entertainment industry professionals </a:t>
            </a:r>
            <a:br>
              <a:rPr lang="en-US" sz="1100" b="0" i="0" dirty="0">
                <a:solidFill>
                  <a:srgbClr val="0D0D0D"/>
                </a:solidFill>
                <a:effectLst/>
                <a:latin typeface="Söhne"/>
              </a:rPr>
            </a:br>
            <a:r>
              <a:rPr lang="en-US" sz="1100" b="0" i="0" dirty="0">
                <a:solidFill>
                  <a:srgbClr val="0D0D0D"/>
                </a:solidFill>
                <a:effectLst/>
                <a:latin typeface="Söhne"/>
              </a:rPr>
              <a:t> </a:t>
            </a:r>
            <a:endParaRPr sz="3200" dirty="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7" name="object 7"/>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11000071" y="26670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2971800" y="857884"/>
            <a:ext cx="7349490" cy="4937890"/>
          </a:xfrm>
          <a:prstGeom prst="rect">
            <a:avLst/>
          </a:prstGeom>
        </p:spPr>
        <p:txBody>
          <a:bodyPr vert="horz" wrap="square" lIns="0" tIns="13335" rIns="0" bIns="0" rtlCol="0">
            <a:spAutoFit/>
          </a:bodyPr>
          <a:lstStyle/>
          <a:p>
            <a:pPr algn="l">
              <a:buFont typeface="+mj-lt"/>
              <a:buAutoNum type="arabicPeriod"/>
            </a:pPr>
            <a:r>
              <a:rPr sz="3600" spc="-40" dirty="0"/>
              <a:t>Y</a:t>
            </a: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br>
              <a:rPr lang="en-IN" sz="3600" dirty="0"/>
            </a:br>
            <a:r>
              <a:rPr lang="en-IN" sz="800" b="1" i="0" dirty="0">
                <a:solidFill>
                  <a:srgbClr val="0D0D0D"/>
                </a:solidFill>
                <a:effectLst/>
                <a:latin typeface="Söhne"/>
              </a:rPr>
              <a:t> </a:t>
            </a:r>
            <a:r>
              <a:rPr lang="en-IN" sz="1600" b="1" i="0" dirty="0" err="1">
                <a:solidFill>
                  <a:srgbClr val="0D0D0D"/>
                </a:solidFill>
                <a:effectLst/>
                <a:latin typeface="Söhne"/>
              </a:rPr>
              <a:t>adavaced</a:t>
            </a:r>
            <a:r>
              <a:rPr lang="en-IN" sz="1600" b="1" i="0" dirty="0">
                <a:solidFill>
                  <a:srgbClr val="0D0D0D"/>
                </a:solidFill>
                <a:effectLst/>
                <a:latin typeface="Söhne"/>
              </a:rPr>
              <a:t> digital tools</a:t>
            </a:r>
            <a:r>
              <a:rPr lang="en-IN" sz="800" b="1" i="0" dirty="0">
                <a:solidFill>
                  <a:srgbClr val="0D0D0D"/>
                </a:solidFill>
                <a:effectLst/>
                <a:latin typeface="Söhne"/>
              </a:rPr>
              <a:t>:</a:t>
            </a:r>
            <a:r>
              <a:rPr lang="en-US" sz="1200" b="0" i="0" dirty="0">
                <a:solidFill>
                  <a:srgbClr val="0D0D0D"/>
                </a:solidFill>
                <a:effectLst/>
                <a:latin typeface="Söhne"/>
              </a:rPr>
              <a:t>The I-Enhanced Comic Book Creator offers a comprehensive suite of advanced digital tools tailored specifically for comic book creation. From intuitive drawing and painting features to powerful editing and layout tools, creators can easily bring their ideas to life with precision and creativity.</a:t>
            </a:r>
            <a:br>
              <a:rPr lang="en-US" sz="1200" b="0" i="0" dirty="0">
                <a:solidFill>
                  <a:srgbClr val="0D0D0D"/>
                </a:solidFill>
                <a:effectLst/>
                <a:latin typeface="Söhne"/>
              </a:rPr>
            </a:br>
            <a:r>
              <a:rPr lang="en-US" sz="1200" b="1" i="0" dirty="0">
                <a:solidFill>
                  <a:srgbClr val="0D0D0D"/>
                </a:solidFill>
                <a:effectLst/>
                <a:latin typeface="Söhne"/>
              </a:rPr>
              <a:t>Artificial Intelligence Integration</a:t>
            </a:r>
            <a:r>
              <a:rPr lang="en-US" sz="1200" b="0" i="0" dirty="0">
                <a:solidFill>
                  <a:srgbClr val="0D0D0D"/>
                </a:solidFill>
                <a:effectLst/>
                <a:latin typeface="Söhne"/>
              </a:rPr>
              <a:t>: Leveraging cutting-edge artificial intelligence technology, the platform provides users with intelligent assistance throughout the creative process. AI algorithms can assist with tasks such as character design, background generation, and even dialogue suggestions, saving time and enhancing the quality of the final product.</a:t>
            </a:r>
            <a:br>
              <a:rPr lang="en-US" sz="1200" b="0" i="0" dirty="0">
                <a:solidFill>
                  <a:srgbClr val="0D0D0D"/>
                </a:solidFill>
                <a:effectLst/>
                <a:latin typeface="Söhne"/>
              </a:rPr>
            </a:br>
            <a:r>
              <a:rPr lang="en-US" sz="1200" b="1" i="0" dirty="0">
                <a:solidFill>
                  <a:srgbClr val="0D0D0D"/>
                </a:solidFill>
                <a:effectLst/>
                <a:latin typeface="Söhne"/>
              </a:rPr>
              <a:t>Immersive Storytelling Capabilities</a:t>
            </a:r>
            <a:r>
              <a:rPr lang="en-US" sz="1200" b="0" i="0" dirty="0">
                <a:solidFill>
                  <a:srgbClr val="0D0D0D"/>
                </a:solidFill>
                <a:effectLst/>
                <a:latin typeface="Söhne"/>
              </a:rPr>
              <a:t>: With support for 3D modeling, animation, and interactive elements, the I-Enhanced Comic Book Creator allows creators to craft immersive storytelling experiences that captivate readers. Dynamic panel layouts, parallax effects, and augmented reality features transport readers into the heart of the story, enhancing engagement and enjoyment.</a:t>
            </a:r>
            <a:br>
              <a:rPr lang="en-US" sz="1200" b="0" i="0" dirty="0">
                <a:solidFill>
                  <a:srgbClr val="0D0D0D"/>
                </a:solidFill>
                <a:effectLst/>
                <a:latin typeface="Söhne"/>
              </a:rPr>
            </a:br>
            <a:r>
              <a:rPr lang="en-US" sz="1200" b="1" i="0" dirty="0">
                <a:solidFill>
                  <a:srgbClr val="0D0D0D"/>
                </a:solidFill>
                <a:effectLst/>
                <a:latin typeface="Söhne"/>
              </a:rPr>
              <a:t>Streamlined Workflow</a:t>
            </a:r>
            <a:r>
              <a:rPr lang="en-US" sz="1200" b="0" i="0" dirty="0">
                <a:solidFill>
                  <a:srgbClr val="0D0D0D"/>
                </a:solidFill>
                <a:effectLst/>
                <a:latin typeface="Söhne"/>
              </a:rPr>
              <a:t>: By integrating all aspects of comic book creation into a single platform, the I-Enhanced Comic Book Creator streamlines the workflow for creators. From initial concept development to final publication, users can seamlessly navigate each stage of the process, reducing inefficiencies and maximizing productivity.</a:t>
            </a:r>
            <a:br>
              <a:rPr lang="en-US" sz="1200" b="0" i="0" dirty="0">
                <a:solidFill>
                  <a:srgbClr val="0D0D0D"/>
                </a:solidFill>
                <a:effectLst/>
                <a:latin typeface="Söhne"/>
              </a:rPr>
            </a:br>
            <a:r>
              <a:rPr lang="en-US" sz="1200" b="1" i="0" dirty="0">
                <a:solidFill>
                  <a:srgbClr val="0D0D0D"/>
                </a:solidFill>
                <a:effectLst/>
                <a:latin typeface="Söhne"/>
              </a:rPr>
              <a:t>Collaboration and Community Building</a:t>
            </a:r>
            <a:r>
              <a:rPr lang="en-US" sz="1200" b="0" i="0" dirty="0">
                <a:solidFill>
                  <a:srgbClr val="0D0D0D"/>
                </a:solidFill>
                <a:effectLst/>
                <a:latin typeface="Söhne"/>
              </a:rPr>
              <a:t>: The platform fosters a vibrant community of comic book creators, providing opportunities for collaboration, feedback, and networking. Users can share their work, collaborate on projects, and connect with fellow creators </a:t>
            </a:r>
            <a:br>
              <a:rPr lang="en-US" sz="1200" b="0" i="0" dirty="0">
                <a:solidFill>
                  <a:srgbClr val="0D0D0D"/>
                </a:solidFill>
                <a:effectLst/>
                <a:latin typeface="Söhne"/>
              </a:rPr>
            </a:br>
            <a:endParaRPr sz="3600" dirty="0"/>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6" y="3381373"/>
            <a:ext cx="2133600" cy="3400427"/>
          </a:xfrm>
          <a:prstGeom prst="rect">
            <a:avLst/>
          </a:prstGeom>
        </p:spPr>
      </p:pic>
      <p:sp>
        <p:nvSpPr>
          <p:cNvPr id="7" name="object 7"/>
          <p:cNvSpPr txBox="1">
            <a:spLocks noGrp="1"/>
          </p:cNvSpPr>
          <p:nvPr>
            <p:ph type="title"/>
          </p:nvPr>
        </p:nvSpPr>
        <p:spPr>
          <a:xfrm>
            <a:off x="2381250" y="654939"/>
            <a:ext cx="6972300" cy="6780061"/>
          </a:xfrm>
          <a:prstGeom prst="rect">
            <a:avLst/>
          </a:prstGeom>
        </p:spPr>
        <p:txBody>
          <a:bodyPr vert="horz" wrap="square" lIns="0" tIns="16510" rIns="0" bIns="0" rtlCol="0">
            <a:spAutoFit/>
          </a:bodyPr>
          <a:lstStyle/>
          <a:p>
            <a:pPr algn="l">
              <a:buFont typeface="+mj-lt"/>
              <a:buAutoNum type="arabicPeriod"/>
            </a:pPr>
            <a:r>
              <a:rPr sz="4250" spc="15" dirty="0"/>
              <a:t>THE</a:t>
            </a:r>
            <a:r>
              <a:rPr sz="4250" spc="20" dirty="0"/>
              <a:t> </a:t>
            </a:r>
            <a:r>
              <a:rPr sz="4250" spc="10" dirty="0"/>
              <a:t>WOW</a:t>
            </a:r>
            <a:r>
              <a:rPr sz="4250" spc="85" dirty="0"/>
              <a:t> </a:t>
            </a:r>
            <a:r>
              <a:rPr sz="4250" spc="10" dirty="0"/>
              <a:t>IN</a:t>
            </a:r>
            <a:r>
              <a:rPr sz="4250" spc="-5" dirty="0"/>
              <a:t> </a:t>
            </a:r>
            <a:r>
              <a:rPr sz="4250" spc="15" dirty="0"/>
              <a:t>YOUR</a:t>
            </a:r>
            <a:r>
              <a:rPr sz="4250" spc="-10" dirty="0"/>
              <a:t> </a:t>
            </a:r>
            <a:r>
              <a:rPr sz="4250" spc="20" dirty="0"/>
              <a:t>SOLUTION</a:t>
            </a:r>
            <a:br>
              <a:rPr lang="en-IN" sz="4250" spc="20" dirty="0"/>
            </a:br>
            <a:r>
              <a:rPr lang="en-IN" sz="1600" spc="20" dirty="0"/>
              <a:t>1:</a:t>
            </a:r>
            <a:r>
              <a:rPr lang="en-US" sz="1600" b="1" i="0" dirty="0">
                <a:solidFill>
                  <a:srgbClr val="0D0D0D"/>
                </a:solidFill>
                <a:effectLst/>
                <a:latin typeface="Söhne"/>
              </a:rPr>
              <a:t>AI-Powered Creativity</a:t>
            </a:r>
            <a:r>
              <a:rPr lang="en-US" sz="1600" b="0" i="0" dirty="0">
                <a:solidFill>
                  <a:srgbClr val="0D0D0D"/>
                </a:solidFill>
                <a:effectLst/>
                <a:latin typeface="Söhne"/>
              </a:rPr>
              <a:t>: Imagine having an AI collaborator that helps you flesh out characters, generate background settings, and even suggests plot twists. This isn't just a drawing tool; it's a creative partner that enhances your ideas and pushes your storytelling to new heights.</a:t>
            </a:r>
            <a:br>
              <a:rPr lang="en-US" sz="1600" b="0" i="0" dirty="0">
                <a:solidFill>
                  <a:srgbClr val="0D0D0D"/>
                </a:solidFill>
                <a:effectLst/>
                <a:latin typeface="Söhne"/>
              </a:rPr>
            </a:br>
            <a:r>
              <a:rPr lang="en-US" sz="1600" b="0" dirty="0">
                <a:solidFill>
                  <a:srgbClr val="0D0D0D"/>
                </a:solidFill>
                <a:latin typeface="Söhne"/>
              </a:rPr>
              <a:t> </a:t>
            </a:r>
            <a:r>
              <a:rPr lang="en-US" sz="1800" b="0" dirty="0">
                <a:solidFill>
                  <a:srgbClr val="0D0D0D"/>
                </a:solidFill>
                <a:latin typeface="Söhne"/>
              </a:rPr>
              <a:t>2:</a:t>
            </a:r>
            <a:r>
              <a:rPr lang="en-US" sz="1600" b="1" i="0" dirty="0">
                <a:solidFill>
                  <a:srgbClr val="0D0D0D"/>
                </a:solidFill>
                <a:effectLst/>
                <a:latin typeface="Söhne"/>
              </a:rPr>
              <a:t>Dynamic Storytelling</a:t>
            </a:r>
            <a:r>
              <a:rPr lang="en-US" sz="1600" b="0" i="0" dirty="0">
                <a:solidFill>
                  <a:srgbClr val="0D0D0D"/>
                </a:solidFill>
                <a:effectLst/>
                <a:latin typeface="Söhne"/>
              </a:rPr>
              <a:t>: Static panels are a thing of the past. With our platform, creators can animate scenes, add interactive elements, and even integrate augmented reality components. Readers aren't just flipping pages; they're stepping into the world you've crafted, experiencing the story in ways they never imagined.</a:t>
            </a:r>
            <a:br>
              <a:rPr lang="en-US" sz="1600" b="0" i="0" dirty="0">
                <a:solidFill>
                  <a:srgbClr val="0D0D0D"/>
                </a:solidFill>
                <a:effectLst/>
                <a:latin typeface="Söhne"/>
              </a:rPr>
            </a:br>
            <a:r>
              <a:rPr lang="en-US" sz="1600" b="0" i="0" dirty="0">
                <a:solidFill>
                  <a:srgbClr val="0D0D0D"/>
                </a:solidFill>
                <a:effectLst/>
                <a:latin typeface="Söhne"/>
              </a:rPr>
              <a:t> </a:t>
            </a:r>
            <a:r>
              <a:rPr lang="en-US" sz="1800" b="0" i="0" dirty="0">
                <a:solidFill>
                  <a:srgbClr val="0D0D0D"/>
                </a:solidFill>
                <a:effectLst/>
                <a:latin typeface="Söhne"/>
              </a:rPr>
              <a:t>3:</a:t>
            </a:r>
            <a:r>
              <a:rPr lang="en-US" sz="1600" b="1" i="0" dirty="0">
                <a:solidFill>
                  <a:srgbClr val="0D0D0D"/>
                </a:solidFill>
                <a:effectLst/>
                <a:latin typeface="Söhne"/>
              </a:rPr>
              <a:t>Community Collaboration</a:t>
            </a:r>
            <a:r>
              <a:rPr lang="en-US" sz="1600" b="0" i="0" dirty="0">
                <a:solidFill>
                  <a:srgbClr val="0D0D0D"/>
                </a:solidFill>
                <a:effectLst/>
                <a:latin typeface="Söhne"/>
              </a:rPr>
              <a:t>: Connect with fellow creators, collaborate on projects, and get instant feedback from a global community of comic book enthusiasts. The platform isn't just about making comics; it's about building relationships, fostering creativity, and pushing the boundaries of what's possible together.</a:t>
            </a:r>
            <a:br>
              <a:rPr lang="en-US" sz="1600" b="0" i="0" dirty="0">
                <a:solidFill>
                  <a:srgbClr val="0D0D0D"/>
                </a:solidFill>
                <a:effectLst/>
                <a:latin typeface="Söhne"/>
              </a:rPr>
            </a:br>
            <a:r>
              <a:rPr lang="en-US" sz="1600" b="0" i="0" dirty="0">
                <a:solidFill>
                  <a:srgbClr val="0D0D0D"/>
                </a:solidFill>
                <a:effectLst/>
                <a:latin typeface="Söhne"/>
              </a:rPr>
              <a:t> </a:t>
            </a:r>
            <a:r>
              <a:rPr lang="en-US" sz="1800" b="0" i="0" dirty="0">
                <a:solidFill>
                  <a:srgbClr val="0D0D0D"/>
                </a:solidFill>
                <a:effectLst/>
                <a:latin typeface="Söhne"/>
              </a:rPr>
              <a:t>4:</a:t>
            </a:r>
            <a:r>
              <a:rPr lang="en-US" sz="1600" b="1" i="0" dirty="0">
                <a:solidFill>
                  <a:srgbClr val="0D0D0D"/>
                </a:solidFill>
                <a:effectLst/>
                <a:latin typeface="Söhne"/>
              </a:rPr>
              <a:t>Streamlined Workflow</a:t>
            </a:r>
            <a:r>
              <a:rPr lang="en-US" sz="1600" b="0" i="0" dirty="0">
                <a:solidFill>
                  <a:srgbClr val="0D0D0D"/>
                </a:solidFill>
                <a:effectLst/>
                <a:latin typeface="Söhne"/>
              </a:rPr>
              <a:t>: Say goodbye to juggling multiple software programs and endless revisions. Our all-in-one platform streamlines the entire comic book creation process, from sketching to publication. With intuitive tools and seamless integration, you can focus on what you do best: telling amazing stories.</a:t>
            </a:r>
            <a:br>
              <a:rPr lang="en-US" sz="1600" b="0" i="0" dirty="0">
                <a:solidFill>
                  <a:srgbClr val="0D0D0D"/>
                </a:solidFill>
                <a:effectLst/>
                <a:latin typeface="Söhne"/>
              </a:rPr>
            </a:br>
            <a:r>
              <a:rPr lang="en-US" sz="1600" b="0" i="0" dirty="0">
                <a:solidFill>
                  <a:srgbClr val="0D0D0D"/>
                </a:solidFill>
                <a:effectLst/>
                <a:latin typeface="Söhne"/>
              </a:rPr>
              <a:t> </a:t>
            </a:r>
            <a:r>
              <a:rPr lang="en-US" sz="1800" b="0" dirty="0">
                <a:solidFill>
                  <a:srgbClr val="0D0D0D"/>
                </a:solidFill>
                <a:latin typeface="Söhne"/>
              </a:rPr>
              <a:t>5:</a:t>
            </a:r>
            <a:r>
              <a:rPr lang="en-US" sz="1600" b="1" i="0" dirty="0">
                <a:solidFill>
                  <a:srgbClr val="0D0D0D"/>
                </a:solidFill>
                <a:effectLst/>
                <a:latin typeface="Söhne"/>
              </a:rPr>
              <a:t>Accessibility for All</a:t>
            </a:r>
            <a:r>
              <a:rPr lang="en-US" sz="1600" b="0" i="0" dirty="0">
                <a:solidFill>
                  <a:srgbClr val="0D0D0D"/>
                </a:solidFill>
                <a:effectLst/>
                <a:latin typeface="Söhne"/>
              </a:rPr>
              <a:t>: Whether you're a seasoned professional or a first-time creator, our platform is designed to be intuitive and user-friendly. </a:t>
            </a:r>
            <a:br>
              <a:rPr lang="en-US" sz="1600" b="0" i="0" dirty="0">
                <a:solidFill>
                  <a:srgbClr val="0D0D0D"/>
                </a:solidFill>
                <a:effectLst/>
                <a:latin typeface="Söhne"/>
              </a:rPr>
            </a:b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8</a:t>
            </a:fld>
            <a:endParaRPr sz="1100">
              <a:latin typeface="Trebuchet MS"/>
              <a:cs typeface="Trebuchet M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p:nvPr/>
        </p:nvSpPr>
        <p:spPr>
          <a:xfrm>
            <a:off x="609600" y="1395095"/>
            <a:ext cx="8610600" cy="5011628"/>
          </a:xfrm>
          <a:prstGeom prst="rect">
            <a:avLst/>
          </a:prstGeom>
        </p:spPr>
        <p:txBody>
          <a:bodyPr vert="horz" wrap="square" lIns="0" tIns="12700" rIns="0" bIns="0" rtlCol="0">
            <a:spAutoFit/>
          </a:bodyPr>
          <a:lstStyle/>
          <a:p>
            <a:pPr marL="12700">
              <a:lnSpc>
                <a:spcPct val="100000"/>
              </a:lnSpc>
              <a:spcBef>
                <a:spcPts val="100"/>
              </a:spcBef>
            </a:pPr>
            <a:r>
              <a:rPr sz="1800" spc="-45" dirty="0">
                <a:latin typeface="Trebuchet MS"/>
                <a:cs typeface="Trebuchet MS"/>
              </a:rPr>
              <a:t>Teams</a:t>
            </a:r>
            <a:r>
              <a:rPr sz="1800" spc="-15" dirty="0">
                <a:latin typeface="Trebuchet MS"/>
                <a:cs typeface="Trebuchet MS"/>
              </a:rPr>
              <a:t> </a:t>
            </a:r>
            <a:r>
              <a:rPr sz="1800" spc="10" dirty="0">
                <a:latin typeface="Trebuchet MS"/>
                <a:cs typeface="Trebuchet MS"/>
              </a:rPr>
              <a:t>cam</a:t>
            </a:r>
            <a:r>
              <a:rPr sz="1800" spc="-105" dirty="0">
                <a:latin typeface="Trebuchet MS"/>
                <a:cs typeface="Trebuchet MS"/>
              </a:rPr>
              <a:t> </a:t>
            </a:r>
            <a:r>
              <a:rPr sz="1800" spc="-5" dirty="0">
                <a:latin typeface="Trebuchet MS"/>
                <a:cs typeface="Trebuchet MS"/>
              </a:rPr>
              <a:t>add</a:t>
            </a:r>
            <a:r>
              <a:rPr sz="1800" spc="10" dirty="0">
                <a:latin typeface="Trebuchet MS"/>
                <a:cs typeface="Trebuchet MS"/>
              </a:rPr>
              <a:t> </a:t>
            </a:r>
            <a:r>
              <a:rPr sz="1800" spc="-5" dirty="0">
                <a:latin typeface="Trebuchet MS"/>
                <a:cs typeface="Trebuchet MS"/>
              </a:rPr>
              <a:t>wireframes</a:t>
            </a:r>
            <a:endParaRPr lang="en-IN" sz="1800" spc="-5" dirty="0">
              <a:latin typeface="Trebuchet MS"/>
              <a:cs typeface="Trebuchet MS"/>
            </a:endParaRPr>
          </a:p>
          <a:p>
            <a:pPr marL="12700">
              <a:lnSpc>
                <a:spcPct val="100000"/>
              </a:lnSpc>
              <a:spcBef>
                <a:spcPts val="100"/>
              </a:spcBef>
            </a:pPr>
            <a:endParaRPr lang="en-IN" sz="1800" spc="-5" dirty="0">
              <a:latin typeface="Trebuchet MS"/>
              <a:cs typeface="Trebuchet MS"/>
            </a:endParaRPr>
          </a:p>
          <a:p>
            <a:pPr algn="l">
              <a:buFont typeface="+mj-lt"/>
              <a:buAutoNum type="arabicPeriod"/>
            </a:pPr>
            <a:r>
              <a:rPr lang="en-US" b="1" i="0" dirty="0">
                <a:solidFill>
                  <a:srgbClr val="0D0D0D"/>
                </a:solidFill>
                <a:effectLst/>
                <a:latin typeface="Söhne"/>
              </a:rPr>
              <a:t>Character Modeling</a:t>
            </a:r>
            <a:r>
              <a:rPr lang="en-US" b="0" i="0" dirty="0">
                <a:solidFill>
                  <a:srgbClr val="0D0D0D"/>
                </a:solidFill>
                <a:effectLst/>
                <a:latin typeface="Söhne"/>
              </a:rPr>
              <a:t>: Creators can sculpt and design intricate characters using advanced modeling tools. From superheroes with dynamic poses to intricate villains with unique features, our platform allows for the creation of diverse and visually captivating characters that leap off the page.</a:t>
            </a:r>
          </a:p>
          <a:p>
            <a:pPr algn="l">
              <a:buFont typeface="+mj-lt"/>
              <a:buAutoNum type="arabicPeriod"/>
            </a:pPr>
            <a:r>
              <a:rPr lang="en-US" b="1" i="0" dirty="0">
                <a:solidFill>
                  <a:srgbClr val="0D0D0D"/>
                </a:solidFill>
                <a:effectLst/>
                <a:latin typeface="Söhne"/>
              </a:rPr>
              <a:t>Environment Modeling</a:t>
            </a:r>
            <a:r>
              <a:rPr lang="en-US" b="0" i="0" dirty="0">
                <a:solidFill>
                  <a:srgbClr val="0D0D0D"/>
                </a:solidFill>
                <a:effectLst/>
                <a:latin typeface="Söhne"/>
              </a:rPr>
              <a:t>: Whether it's bustling cityscapes, lush jungles, or otherworldly landscapes, our platform enables creators to build immersive environments with precision and detail. Using a combination of sculpting, texturing, and terrain generation tools, creators can craft richly detailed settings that serve as the backdrop for their stories.</a:t>
            </a:r>
          </a:p>
          <a:p>
            <a:pPr algn="l">
              <a:buFont typeface="+mj-lt"/>
              <a:buAutoNum type="arabicPeriod"/>
            </a:pPr>
            <a:r>
              <a:rPr lang="en-US" b="1" i="0" dirty="0">
                <a:solidFill>
                  <a:srgbClr val="0D0D0D"/>
                </a:solidFill>
                <a:effectLst/>
                <a:latin typeface="Söhne"/>
              </a:rPr>
              <a:t>Prop Modeling</a:t>
            </a:r>
            <a:r>
              <a:rPr lang="en-US" b="0" i="0" dirty="0">
                <a:solidFill>
                  <a:srgbClr val="0D0D0D"/>
                </a:solidFill>
                <a:effectLst/>
                <a:latin typeface="Söhne"/>
              </a:rPr>
              <a:t>: From high-tech gadgets to ancient artifacts, our platform provides tools for modeling a wide range of props and objects. Creators can design custom props that add depth and authenticity to their stories, whether they're essential plot devices or simply background elements that enhance the scene.</a:t>
            </a:r>
          </a:p>
          <a:p>
            <a:pPr algn="l">
              <a:buFont typeface="+mj-lt"/>
              <a:buAutoNum type="arabicPeriod"/>
            </a:pPr>
            <a:r>
              <a:rPr lang="en-US" b="1" i="0" dirty="0">
                <a:solidFill>
                  <a:srgbClr val="0D0D0D"/>
                </a:solidFill>
                <a:effectLst/>
                <a:latin typeface="Söhne"/>
              </a:rPr>
              <a:t>Integration with 2D Artwork</a:t>
            </a:r>
            <a:r>
              <a:rPr lang="en-US" b="0" i="0" dirty="0">
                <a:solidFill>
                  <a:srgbClr val="0D0D0D"/>
                </a:solidFill>
                <a:effectLst/>
                <a:latin typeface="Söhne"/>
              </a:rPr>
              <a:t>: Our platform seamlessly integrates 3D models with 2D artwork, allowing creators to blend traditional hand-drawn elements with digitally sculpted models. This integration enhances the visual appeal of the comic book and provides flexibility in how creators approach the visual storytelling process.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51</TotalTime>
  <Words>1205</Words>
  <Application>Microsoft Office PowerPoint</Application>
  <PresentationFormat>Widescreen</PresentationFormat>
  <Paragraphs>54</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Söhne</vt:lpstr>
      <vt:lpstr>Trebuchet MS</vt:lpstr>
      <vt:lpstr>Office Theme</vt:lpstr>
      <vt:lpstr>Dennis dsouza</vt:lpstr>
      <vt:lpstr>Project tittle:  I-Enhanced Comic Book Creator</vt:lpstr>
      <vt:lpstr>AGENDA</vt:lpstr>
      <vt:lpstr>PROBLEM STATEMENT  Ethical implications: How does the use of I-Enhanced Comic Book Creator technology affect the boundaries between creativity and artificial enhancement? Are there concerns about authenticity and integrity in storytelling? Social impact: What are the consequences of widespread access to technology that allows individuals to create highly realistic and immersive comic book experiences? How does this impact traditional forms of storytelling and the broader cultural landscape? Personal struggles: How do the characters grapple with the temptation to rely on technology to enhance their creative abilities versus the desire to cultivate their skills through traditional means? What internal conflicts arise as they confront the limitations and risks of using the I-Enhanced Comic Book Creator? </vt:lpstr>
      <vt:lpstr>PROJECT OVERVIEW </vt:lpstr>
      <vt:lpstr>WHO ARE E END USERS?  1:comic book artists and writer 2:graphic designers 3:comic book enthusiasts 4:educator and students 5:entertainment industry professionals   </vt:lpstr>
      <vt:lpstr>YOUR SOLUTION AND ITS VALUE PROPOSITION  adavaced digital tools:The I-Enhanced Comic Book Creator offers a comprehensive suite of advanced digital tools tailored specifically for comic book creation. From intuitive drawing and painting features to powerful editing and layout tools, creators can easily bring their ideas to life with precision and creativity. Artificial Intelligence Integration: Leveraging cutting-edge artificial intelligence technology, the platform provides users with intelligent assistance throughout the creative process. AI algorithms can assist with tasks such as character design, background generation, and even dialogue suggestions, saving time and enhancing the quality of the final product. Immersive Storytelling Capabilities: With support for 3D modeling, animation, and interactive elements, the I-Enhanced Comic Book Creator allows creators to craft immersive storytelling experiences that captivate readers. Dynamic panel layouts, parallax effects, and augmented reality features transport readers into the heart of the story, enhancing engagement and enjoyment. Streamlined Workflow: By integrating all aspects of comic book creation into a single platform, the I-Enhanced Comic Book Creator streamlines the workflow for creators. From initial concept development to final publication, users can seamlessly navigate each stage of the process, reducing inefficiencies and maximizing productivity. Collaboration and Community Building: The platform fosters a vibrant community of comic book creators, providing opportunities for collaboration, feedback, and networking. Users can share their work, collaborate on projects, and connect with fellow creators  </vt:lpstr>
      <vt:lpstr>THE WOW IN YOUR SOLUTION 1:AI-Powered Creativity: Imagine having an AI collaborator that helps you flesh out characters, generate background settings, and even suggests plot twists. This isn't just a drawing tool; it's a creative partner that enhances your ideas and pushes your storytelling to new heights.  2:Dynamic Storytelling: Static panels are a thing of the past. With our platform, creators can animate scenes, add interactive elements, and even integrate augmented reality components. Readers aren't just flipping pages; they're stepping into the world you've crafted, experiencing the story in ways they never imagined.  3:Community Collaboration: Connect with fellow creators, collaborate on projects, and get instant feedback from a global community of comic book enthusiasts. The platform isn't just about making comics; it's about building relationships, fostering creativity, and pushing the boundaries of what's possible together.  4:Streamlined Workflow: Say goodbye to juggling multiple software programs and endless revisions. Our all-in-one platform streamlines the entire comic book creation process, from sketching to publication. With intuitive tools and seamless integration, you can focus on what you do best: telling amazing stories.  5:Accessibility for All: Whether you're a seasoned professional or a first-time creator, our platform is designed to be intuitive and user-friendly.  </vt:lpstr>
      <vt:lpstr>PowerPoint Presentation</vt:lpstr>
      <vt:lpstr>Result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Dennis dsouza</dc:title>
  <dc:creator>dennis dsouza</dc:creator>
  <cp:lastModifiedBy>dennis dsouza</cp:lastModifiedBy>
  <cp:revision>1</cp:revision>
  <dcterms:created xsi:type="dcterms:W3CDTF">2024-04-01T07:45:31Z</dcterms:created>
  <dcterms:modified xsi:type="dcterms:W3CDTF">2024-04-04T12:11:17Z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2024-04-01T00:00:00Z</vt:filetime>
  </property>
</Properties>
</file>